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7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1818FF"/>
    <a:srgbClr val="66FF66"/>
    <a:srgbClr val="6600FF"/>
    <a:srgbClr val="E6E6E6"/>
    <a:srgbClr val="33CC33"/>
    <a:srgbClr val="F2F2F2"/>
    <a:srgbClr val="00FFFF"/>
    <a:srgbClr val="CCE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5133" autoAdjust="0"/>
  </p:normalViewPr>
  <p:slideViewPr>
    <p:cSldViewPr>
      <p:cViewPr varScale="1">
        <p:scale>
          <a:sx n="101" d="100"/>
          <a:sy n="101" d="100"/>
        </p:scale>
        <p:origin x="58" y="3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E80B915-BA11-4EB1-BF8A-4075E4C31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C97FA93-EB01-4710-B2D9-3C30A6B86A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9BE7B7-79A5-4B37-8CD7-F98A3DCDF9E9}" type="datetimeFigureOut">
              <a:rPr lang="zh-TW" altLang="en-US"/>
              <a:pPr>
                <a:defRPr/>
              </a:pPr>
              <a:t>2021/4/12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5A0FC3C0-796E-4721-BE4A-8FE733F7E30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56D30BAA-65C0-4C59-82A6-7A87EBAB1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74C88EE-3E5B-46DC-9DC7-A80F2EB82E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5C79ED6-72AF-4292-91A7-CB21CCD476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E8DE7C-DFA1-4DE6-9C87-18418A7E45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7423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AB88F-646D-4E47-B83E-5907CE694B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57F50-C0E7-433C-B7D6-11B4FCE0D072}" type="datetime1">
              <a:rPr lang="en-US" altLang="zh-TW"/>
              <a:pPr>
                <a:defRPr/>
              </a:pPr>
              <a:t>4/12/2021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D5360-DFF5-45BD-B177-D151F0CFE8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8EDC6-A2DE-4520-B5DD-386E073770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623E5-AE3A-4921-83A9-8377634E80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951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22A45-5E38-471D-A99D-2A99CDD315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37F5-CAED-457D-B0E9-E975FAEDDCD3}" type="datetime1">
              <a:rPr lang="en-US" altLang="zh-TW"/>
              <a:pPr>
                <a:defRPr/>
              </a:pPr>
              <a:t>4/12/2021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652E9-A072-420D-914E-783DC71BE2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302D8-C811-48F2-82D5-ABBC3B22CB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6F9F6-690C-4BB1-8F45-CDBBD0C919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172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07320-1663-4848-A3FE-8C7BC6B112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F879D-2ADF-404D-A13C-4544066F4B7D}" type="datetime1">
              <a:rPr lang="en-US" altLang="zh-TW"/>
              <a:pPr>
                <a:defRPr/>
              </a:pPr>
              <a:t>4/12/2021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A72B9-4518-46CF-AAE7-CE8D28E2A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B2E81-22FB-4D62-836A-5A97558C98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7BB80-0DF8-4317-9467-9BEF5E175D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346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5946C-2E3F-4D91-B1FF-4765395942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77837-78CF-4BB2-8144-F0FF13926546}" type="datetime1">
              <a:rPr lang="en-US" altLang="zh-TW"/>
              <a:pPr>
                <a:defRPr/>
              </a:pPr>
              <a:t>4/12/2021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EAA28-1056-411E-840D-B134264F7F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E3084-68F7-495C-BFB2-658325D1D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2344A-DC65-4804-9745-D7DD755BF3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439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0DA86-186D-46E0-9D9C-F9A239AD56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AA0AC-9C4C-4309-9146-8F353C6939C2}" type="datetime1">
              <a:rPr lang="en-US" altLang="zh-TW"/>
              <a:pPr>
                <a:defRPr/>
              </a:pPr>
              <a:t>4/12/2021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6542F-E070-44EE-B561-45E4D22F01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ED44F-AB15-4609-ACAC-A746463BF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65F60-3383-4469-9EF2-DB7AA03AF4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761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35F1AB2-25D5-41F7-9941-4F1033E2E5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7DEF1-2233-4E85-8BF1-4C21304AD5B8}" type="datetime1">
              <a:rPr lang="en-US" altLang="zh-TW"/>
              <a:pPr>
                <a:defRPr/>
              </a:pPr>
              <a:t>4/12/2021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7BBD5E-2498-4090-A18D-73B2064F1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26CA82-1702-4569-AF01-BB4F20C426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E9954-2844-4460-A058-624FCAAD34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810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423D6DA-D37D-4759-B149-352729469A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7C6B4-EFA9-4D56-A703-ACEC80715E29}" type="datetime1">
              <a:rPr lang="en-US" altLang="zh-TW"/>
              <a:pPr>
                <a:defRPr/>
              </a:pPr>
              <a:t>4/12/2021</a:t>
            </a:fld>
            <a:endParaRPr lang="en-US" altLang="zh-TW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C6B4C15-0FBE-4DBB-93FE-E58986C3A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EBE6A4-2310-4EE1-AEC1-78CDCF0EC5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C5A46-4A43-4C7D-8285-BD47D1E059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295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62E3B60-47F8-48D4-8521-605BCF7B3A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3380E-9A0E-4683-B03A-4CACFA1D653D}" type="datetime1">
              <a:rPr lang="en-US" altLang="zh-TW"/>
              <a:pPr>
                <a:defRPr/>
              </a:pPr>
              <a:t>4/12/2021</a:t>
            </a:fld>
            <a:endParaRPr lang="en-US" altLang="zh-TW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0934266-2B50-41A1-9F91-72CED9581A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6D6184-2CD2-42FF-A778-FAF181CE64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A10A-272F-4F2F-9C39-7AC9DA5F5E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081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71CA52B-0F8F-4D69-90C7-3086F8A92E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57B87-E3BC-44FE-B696-C6FD435F97B3}" type="datetime1">
              <a:rPr lang="en-US" altLang="zh-TW"/>
              <a:pPr>
                <a:defRPr/>
              </a:pPr>
              <a:t>4/12/2021</a:t>
            </a:fld>
            <a:endParaRPr lang="en-US" altLang="zh-TW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D18A4AE-566B-40A3-BF48-E7E421161F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4453956-75CA-45C9-8E67-8D8EFC4BCB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8705D-1BEC-404B-B867-D9F84C5C8A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508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0B6479-8C7D-4A7F-8604-1B11A01D40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AE03D-3DF6-4FF7-B916-F1F48F946F11}" type="datetime1">
              <a:rPr lang="en-US" altLang="zh-TW"/>
              <a:pPr>
                <a:defRPr/>
              </a:pPr>
              <a:t>4/12/2021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BEC11D-AFAF-4581-AE66-9CECAE60D1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3D6DD9-7F38-42B7-B1F1-222513F06D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926D-3C17-4374-9675-50DEFCFCFA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91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F08B6F-3E5D-4955-8D56-005C68191C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5DDA3-02A0-4B66-81AE-97B54E11A4AA}" type="datetime1">
              <a:rPr lang="en-US" altLang="zh-TW"/>
              <a:pPr>
                <a:defRPr/>
              </a:pPr>
              <a:t>4/12/2021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62AC8E-5AAA-4D01-BE89-23F9967E95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B50B99-0DBD-4BD9-AA85-CF043F8CC2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B6728-3F69-4DCD-8189-009C8AF3B6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13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EEAD874-3AEC-4F3C-BEB1-AB75536A4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313A369-D34F-4051-BB09-033869AD0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Date Placeholder 3">
            <a:extLst>
              <a:ext uri="{FF2B5EF4-FFF2-40B4-BE49-F238E27FC236}">
                <a16:creationId xmlns:a16="http://schemas.microsoft.com/office/drawing/2014/main" id="{FC07DA63-308C-4D53-B387-70E9116967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8EBE91F6-6E41-47EC-A7D7-B9FDBA9175DE}" type="datetime1">
              <a:rPr lang="en-US" altLang="zh-TW"/>
              <a:pPr>
                <a:defRPr/>
              </a:pPr>
              <a:t>4/12/2021</a:t>
            </a:fld>
            <a:endParaRPr lang="en-US" altLang="zh-TW"/>
          </a:p>
        </p:txBody>
      </p:sp>
      <p:sp>
        <p:nvSpPr>
          <p:cNvPr id="1029" name="Footer Placeholder 4">
            <a:extLst>
              <a:ext uri="{FF2B5EF4-FFF2-40B4-BE49-F238E27FC236}">
                <a16:creationId xmlns:a16="http://schemas.microsoft.com/office/drawing/2014/main" id="{C4755A96-1E6C-43FE-9290-0C44450FB02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Slide Number Placeholder 5">
            <a:extLst>
              <a:ext uri="{FF2B5EF4-FFF2-40B4-BE49-F238E27FC236}">
                <a16:creationId xmlns:a16="http://schemas.microsoft.com/office/drawing/2014/main" id="{7091F3C6-BC9D-47DF-A889-67175F9F28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896203CE-5FA5-4F9B-BA33-9D407422C9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1">
            <a:extLst>
              <a:ext uri="{FF2B5EF4-FFF2-40B4-BE49-F238E27FC236}">
                <a16:creationId xmlns:a16="http://schemas.microsoft.com/office/drawing/2014/main" id="{599AA9D6-AAEE-4F68-B1C7-1DE3F8B72B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6" t="13193" r="4218" b="17661"/>
          <a:stretch>
            <a:fillRect/>
          </a:stretch>
        </p:blipFill>
        <p:spPr bwMode="auto">
          <a:xfrm>
            <a:off x="6156176" y="6027751"/>
            <a:ext cx="2987824" cy="830248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  <a:extLst/>
        </p:spPr>
      </p:pic>
      <p:sp>
        <p:nvSpPr>
          <p:cNvPr id="8" name="矩形 3">
            <a:extLst>
              <a:ext uri="{FF2B5EF4-FFF2-40B4-BE49-F238E27FC236}">
                <a16:creationId xmlns:a16="http://schemas.microsoft.com/office/drawing/2014/main" id="{128BCCC0-5FF4-4C4F-B668-F8B47D37A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2826"/>
            <a:ext cx="5148063" cy="117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lvl="0" indent="-342900" algn="ctr" eaLnBrk="1" hangingPunct="1">
              <a:buNone/>
              <a:defRPr/>
            </a:pPr>
            <a:r>
              <a:rPr lang="en-US" altLang="zh-TW" b="1" kern="0" dirty="0">
                <a:solidFill>
                  <a:srgbClr val="66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110</a:t>
            </a:r>
            <a:r>
              <a:rPr lang="zh-TW" altLang="en-US" b="1" kern="0" dirty="0">
                <a:solidFill>
                  <a:srgbClr val="6600FF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學年度入學管道與員額</a:t>
            </a:r>
          </a:p>
          <a:p>
            <a:pPr marL="342900" lvl="0" indent="-342900" algn="ctr" eaLnBrk="1" hangingPunct="1">
              <a:buNone/>
              <a:defRPr/>
            </a:pPr>
            <a:endParaRPr lang="en-US" altLang="zh-TW" b="1" kern="0" dirty="0">
              <a:solidFill>
                <a:srgbClr val="6600FF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DAE269E4-5C68-454B-8507-6B41ABCAC90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7564" y="908720"/>
          <a:ext cx="7848872" cy="169388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2094145">
                  <a:extLst>
                    <a:ext uri="{9D8B030D-6E8A-4147-A177-3AD203B41FA5}">
                      <a16:colId xmlns:a16="http://schemas.microsoft.com/office/drawing/2014/main" val="1168686746"/>
                    </a:ext>
                  </a:extLst>
                </a:gridCol>
                <a:gridCol w="2944892">
                  <a:extLst>
                    <a:ext uri="{9D8B030D-6E8A-4147-A177-3AD203B41FA5}">
                      <a16:colId xmlns:a16="http://schemas.microsoft.com/office/drawing/2014/main" val="4047692537"/>
                    </a:ext>
                  </a:extLst>
                </a:gridCol>
                <a:gridCol w="2809835">
                  <a:extLst>
                    <a:ext uri="{9D8B030D-6E8A-4147-A177-3AD203B41FA5}">
                      <a16:colId xmlns:a16="http://schemas.microsoft.com/office/drawing/2014/main" val="2949080717"/>
                    </a:ext>
                  </a:extLst>
                </a:gridCol>
              </a:tblGrid>
              <a:tr h="271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lang="zh-TW" alt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部別</a:t>
                      </a:r>
                      <a:endParaRPr 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學制</a:t>
                      </a:r>
                      <a:endParaRPr 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招生總額</a:t>
                      </a:r>
                      <a:r>
                        <a:rPr lang="en-US" alt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alt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)</a:t>
                      </a:r>
                      <a:endParaRPr lang="zh-TW" alt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393431"/>
                  </a:ext>
                </a:extLst>
              </a:tr>
              <a:tr h="34727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日間部</a:t>
                      </a:r>
                      <a:endParaRPr lang="zh-TW" alt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四技</a:t>
                      </a:r>
                      <a:endParaRPr lang="zh-TW" sz="20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164</a:t>
                      </a:r>
                      <a:r>
                        <a:rPr lang="zh-TW" altLang="en-US" sz="20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0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三班</a:t>
                      </a:r>
                      <a:r>
                        <a:rPr lang="en-US" altLang="zh-TW" sz="2000" b="1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b="1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000101"/>
                  </a:ext>
                </a:extLst>
              </a:tr>
              <a:tr h="3472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研究所</a:t>
                      </a:r>
                      <a:endParaRPr lang="zh-TW" sz="2000" b="1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20</a:t>
                      </a:r>
                      <a:endParaRPr lang="zh-TW" sz="2000" b="1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677450"/>
                  </a:ext>
                </a:extLst>
              </a:tr>
              <a:tr h="34727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進修部</a:t>
                      </a:r>
                      <a:endParaRPr 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四技</a:t>
                      </a:r>
                      <a:endParaRPr lang="zh-TW" sz="2000" b="1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55</a:t>
                      </a:r>
                      <a:r>
                        <a:rPr lang="en-US" altLang="zh-TW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一班</a:t>
                      </a:r>
                      <a:r>
                        <a:rPr lang="en-US" altLang="zh-TW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b="1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038434"/>
                  </a:ext>
                </a:extLst>
              </a:tr>
              <a:tr h="3472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碩士在職專班</a:t>
                      </a:r>
                      <a:endParaRPr lang="zh-TW" sz="2000" b="1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 12</a:t>
                      </a:r>
                      <a:endParaRPr lang="zh-TW" sz="2000" b="1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769455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4F10953F-F3FB-4873-AB0E-5D35BB86B4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234689"/>
              </p:ext>
            </p:extLst>
          </p:nvPr>
        </p:nvGraphicFramePr>
        <p:xfrm>
          <a:off x="647565" y="2792873"/>
          <a:ext cx="7848872" cy="391668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2628292">
                  <a:extLst>
                    <a:ext uri="{9D8B030D-6E8A-4147-A177-3AD203B41FA5}">
                      <a16:colId xmlns:a16="http://schemas.microsoft.com/office/drawing/2014/main" val="352473583"/>
                    </a:ext>
                  </a:extLst>
                </a:gridCol>
                <a:gridCol w="739514">
                  <a:extLst>
                    <a:ext uri="{9D8B030D-6E8A-4147-A177-3AD203B41FA5}">
                      <a16:colId xmlns:a16="http://schemas.microsoft.com/office/drawing/2014/main" val="3306052881"/>
                    </a:ext>
                  </a:extLst>
                </a:gridCol>
                <a:gridCol w="4481066">
                  <a:extLst>
                    <a:ext uri="{9D8B030D-6E8A-4147-A177-3AD203B41FA5}">
                      <a16:colId xmlns:a16="http://schemas.microsoft.com/office/drawing/2014/main" val="962770959"/>
                    </a:ext>
                  </a:extLst>
                </a:gridCol>
              </a:tblGrid>
              <a:tr h="3472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日間部四技</a:t>
                      </a:r>
                      <a:endParaRPr lang="en-US" altLang="zh-TW" sz="2000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入學管道</a:t>
                      </a:r>
                      <a:endParaRPr lang="zh-TW" sz="2000" kern="100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110</a:t>
                      </a:r>
                      <a:r>
                        <a:rPr lang="zh-TW" alt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學年度</a:t>
                      </a:r>
                      <a:endParaRPr lang="en-US" alt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招生總額</a:t>
                      </a:r>
                      <a:r>
                        <a:rPr lang="en-US" alt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名</a:t>
                      </a:r>
                      <a:r>
                        <a:rPr lang="en-US" alt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3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30946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高中</a:t>
                      </a:r>
                      <a:r>
                        <a:rPr lang="zh-TW" alt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生</a:t>
                      </a: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申請入學</a:t>
                      </a:r>
                      <a:endParaRPr 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b="1" kern="1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4</a:t>
                      </a:r>
                      <a:endParaRPr lang="zh-TW" altLang="en-US" sz="2300" b="1" kern="1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外加</a:t>
                      </a:r>
                      <a:r>
                        <a:rPr lang="en-US" altLang="zh-TW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4</a:t>
                      </a:r>
                      <a:endParaRPr lang="zh-TW" altLang="zh-TW" sz="2000" b="1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478109"/>
                  </a:ext>
                </a:extLst>
              </a:tr>
              <a:tr h="17526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甄選入學</a:t>
                      </a:r>
                      <a:endParaRPr 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300" b="1" kern="1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53</a:t>
                      </a:r>
                      <a:endParaRPr lang="zh-TW" altLang="en-US" sz="2300" b="1" kern="1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內含</a:t>
                      </a:r>
                      <a:r>
                        <a:rPr lang="en-US" altLang="zh-TW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26</a:t>
                      </a:r>
                      <a:r>
                        <a:rPr lang="en-US" altLang="zh-TW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含青儲組</a:t>
                      </a:r>
                      <a:r>
                        <a:rPr lang="en-US" altLang="zh-TW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1)</a:t>
                      </a:r>
                      <a:endParaRPr lang="zh-TW" sz="1400" b="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781790"/>
                  </a:ext>
                </a:extLst>
              </a:tr>
              <a:tr h="175260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2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30226" marR="130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外加</a:t>
                      </a:r>
                      <a:r>
                        <a:rPr lang="en-US" altLang="zh-TW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27</a:t>
                      </a:r>
                      <a:r>
                        <a:rPr lang="en-US" altLang="zh-TW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原住民</a:t>
                      </a:r>
                      <a:r>
                        <a:rPr lang="en-US" altLang="zh-TW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altLang="zh-TW" sz="1400" b="0" kern="100" baseline="0" dirty="0">
                          <a:solidFill>
                            <a:srgbClr val="1818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AI</a:t>
                      </a:r>
                      <a:r>
                        <a:rPr lang="zh-TW" altLang="en-US" sz="1400" b="0" kern="100" baseline="0" dirty="0">
                          <a:solidFill>
                            <a:srgbClr val="1818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半導體領域</a:t>
                      </a:r>
                      <a:r>
                        <a:rPr lang="en-US" altLang="zh-TW" sz="1400" b="0" kern="100" baseline="0" dirty="0">
                          <a:solidFill>
                            <a:srgbClr val="1818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1400" b="0" kern="100" baseline="0" dirty="0">
                          <a:solidFill>
                            <a:srgbClr val="1818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擴充</a:t>
                      </a:r>
                      <a:r>
                        <a:rPr lang="en-US" altLang="zh-TW" sz="1400" b="0" kern="100" baseline="0" dirty="0">
                          <a:solidFill>
                            <a:srgbClr val="1818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26</a:t>
                      </a:r>
                      <a:r>
                        <a:rPr lang="en-US" altLang="zh-TW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altLang="zh-TW" sz="1400" b="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232632"/>
                  </a:ext>
                </a:extLst>
              </a:tr>
              <a:tr h="17526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聯合</a:t>
                      </a:r>
                      <a:r>
                        <a:rPr lang="zh-TW" alt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登記分發</a:t>
                      </a:r>
                      <a:endParaRPr lang="zh-TW" alt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300" b="1" kern="1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53</a:t>
                      </a:r>
                      <a:endParaRPr lang="zh-TW" altLang="en-US" sz="2300" b="1" kern="1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內含</a:t>
                      </a:r>
                      <a:r>
                        <a:rPr lang="en-US" altLang="zh-TW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24</a:t>
                      </a:r>
                      <a:endParaRPr lang="zh-TW" sz="2000" b="1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702421"/>
                  </a:ext>
                </a:extLst>
              </a:tr>
              <a:tr h="347271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23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30226" marR="130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30226" marR="13022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外加</a:t>
                      </a:r>
                      <a:r>
                        <a:rPr lang="en-US" altLang="zh-TW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29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(</a:t>
                      </a:r>
                      <a:r>
                        <a:rPr lang="zh-TW" altLang="en-US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原住民</a:t>
                      </a:r>
                      <a:r>
                        <a:rPr lang="en-US" altLang="zh-TW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、退伍軍人</a:t>
                      </a:r>
                      <a:r>
                        <a:rPr lang="en-US" altLang="zh-TW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、僑生</a:t>
                      </a:r>
                      <a:r>
                        <a:rPr lang="en-US" altLang="zh-TW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、境外子女</a:t>
                      </a:r>
                      <a:r>
                        <a:rPr lang="en-US" altLang="zh-TW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、蒙藏生</a:t>
                      </a:r>
                      <a:r>
                        <a:rPr lang="en-US" altLang="zh-TW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、政府派外子女</a:t>
                      </a:r>
                      <a:r>
                        <a:rPr lang="en-US" altLang="zh-TW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</a:t>
                      </a:r>
                      <a:r>
                        <a:rPr lang="zh-TW" altLang="en-US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altLang="zh-TW" sz="1400" b="0" kern="100" baseline="0" dirty="0">
                          <a:solidFill>
                            <a:srgbClr val="1818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AI</a:t>
                      </a:r>
                      <a:r>
                        <a:rPr lang="zh-TW" altLang="en-US" sz="1400" b="0" kern="100" baseline="0" dirty="0">
                          <a:solidFill>
                            <a:srgbClr val="1818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半導體領域</a:t>
                      </a:r>
                      <a:r>
                        <a:rPr lang="en-US" altLang="zh-TW" sz="1400" b="0" kern="100" baseline="0" dirty="0">
                          <a:solidFill>
                            <a:srgbClr val="1818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altLang="en-US" sz="1400" b="0" kern="100" baseline="0" dirty="0">
                          <a:solidFill>
                            <a:srgbClr val="1818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擴充</a:t>
                      </a:r>
                      <a:r>
                        <a:rPr lang="en-US" altLang="zh-TW" sz="1400" b="0" kern="100" baseline="0" dirty="0">
                          <a:solidFill>
                            <a:srgbClr val="1818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23</a:t>
                      </a:r>
                      <a:r>
                        <a:rPr lang="en-US" altLang="zh-TW" sz="1400" b="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)</a:t>
                      </a:r>
                      <a:endParaRPr lang="zh-TW" sz="1400" b="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48534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baseline="0" dirty="0">
                          <a:solidFill>
                            <a:srgbClr val="66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技優甄審</a:t>
                      </a:r>
                      <a:endParaRPr lang="zh-TW" sz="2000" kern="100" baseline="0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b="1" kern="100" baseline="0" dirty="0">
                          <a:solidFill>
                            <a:srgbClr val="66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50</a:t>
                      </a:r>
                      <a:endParaRPr lang="zh-TW" altLang="en-US" sz="2300" b="1" kern="100" baseline="0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000" b="1" kern="100" baseline="0" dirty="0">
                          <a:solidFill>
                            <a:srgbClr val="66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外加</a:t>
                      </a:r>
                      <a:r>
                        <a:rPr lang="en-US" altLang="zh-TW" sz="2000" b="1" kern="100" baseline="0" dirty="0">
                          <a:solidFill>
                            <a:srgbClr val="66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50</a:t>
                      </a:r>
                      <a:endParaRPr lang="zh-TW" sz="2000" b="1" kern="100" baseline="0" dirty="0">
                        <a:solidFill>
                          <a:srgbClr val="6600FF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542968"/>
                  </a:ext>
                </a:extLst>
              </a:tr>
              <a:tr h="3182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技職繁星</a:t>
                      </a:r>
                      <a:endParaRPr lang="zh-TW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300" b="1" kern="1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4</a:t>
                      </a:r>
                      <a:endParaRPr lang="zh-TW" altLang="en-US" sz="2300" b="1" kern="100" baseline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外加</a:t>
                      </a:r>
                      <a:r>
                        <a:rPr lang="en-US" altLang="zh-TW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</a:t>
                      </a:r>
                      <a:endParaRPr lang="zh-TW" sz="2000" b="1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57710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核定員額</a:t>
                      </a:r>
                      <a:r>
                        <a:rPr lang="en-US" altLang="zh-TW" sz="16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內含</a:t>
                      </a:r>
                      <a:r>
                        <a:rPr lang="en-US" altLang="zh-TW" sz="16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en-US" sz="20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zh-TW" altLang="en-US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名</a:t>
                      </a:r>
                      <a:endParaRPr lang="en-US" altLang="zh-TW" sz="2000" b="1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77467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可招生學生數</a:t>
                      </a:r>
                      <a:r>
                        <a:rPr lang="en-US" altLang="zh-TW" sz="16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6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內含</a:t>
                      </a:r>
                      <a:r>
                        <a:rPr lang="en-US" altLang="zh-TW" sz="16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+</a:t>
                      </a:r>
                      <a:r>
                        <a:rPr lang="zh-TW" altLang="en-US" sz="16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外加</a:t>
                      </a:r>
                      <a:r>
                        <a:rPr lang="en-US" altLang="zh-TW" sz="1600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)</a:t>
                      </a:r>
                      <a:endParaRPr lang="zh-TW" altLang="zh-TW" sz="1600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164</a:t>
                      </a:r>
                      <a:r>
                        <a:rPr lang="zh-TW" altLang="en-US" sz="2000" b="1" kern="100" baseline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名</a:t>
                      </a:r>
                      <a:endParaRPr lang="zh-TW" altLang="zh-TW" sz="2000" b="1" kern="100" baseline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950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6254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"/>
  <p:tag name="AS_OS" val="Microsoft Windows NT 6.1.7601 Service Pack 1"/>
  <p:tag name="AS_RELEASE_DATE" val="2016.09.30"/>
  <p:tag name="AS_TITLE" val="Aspose.Slides for .NET 2.0"/>
  <p:tag name="AS_VERSION" val="16.9.0.0"/>
</p:tagLst>
</file>

<file path=ppt/theme/theme1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佈景主題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Calibri" panose="020F0502020204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cs typeface="Calibri" panose="020F050202020403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6981</TotalTime>
  <Words>143</Words>
  <Application>Microsoft Office PowerPoint</Application>
  <PresentationFormat>如螢幕大小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Manager/>
  <Company>www.70ppt.com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www.70ppt.com</dc:title>
  <dc:subject>www.70ppt.com</dc:subject>
  <dc:creator>www.70ppt.com</dc:creator>
  <cp:keywords>www.70ppt.com</cp:keywords>
  <dc:description>www.70ppt.com</dc:description>
  <cp:lastModifiedBy>user</cp:lastModifiedBy>
  <cp:revision>338</cp:revision>
  <cp:lastPrinted>2019-03-16T03:27:16Z</cp:lastPrinted>
  <dcterms:created xsi:type="dcterms:W3CDTF">2019-03-16T00:00:00Z</dcterms:created>
  <dcterms:modified xsi:type="dcterms:W3CDTF">2021-04-12T02:26:28Z</dcterms:modified>
  <cp:category/>
</cp:coreProperties>
</file>